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Roboto Slab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05060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859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34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491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285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43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93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06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27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51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96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245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17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03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000"/>
            </a:lvl1pPr>
            <a:lvl2pPr lvl="1" algn="ctr" rtl="0">
              <a:spcBef>
                <a:spcPts val="0"/>
              </a:spcBef>
              <a:buSzPct val="100000"/>
              <a:defRPr sz="4000"/>
            </a:lvl2pPr>
            <a:lvl3pPr lvl="2" algn="ctr" rtl="0">
              <a:spcBef>
                <a:spcPts val="0"/>
              </a:spcBef>
              <a:buSzPct val="100000"/>
              <a:defRPr sz="4000"/>
            </a:lvl3pPr>
            <a:lvl4pPr lvl="3" algn="ctr" rtl="0">
              <a:spcBef>
                <a:spcPts val="0"/>
              </a:spcBef>
              <a:buSzPct val="100000"/>
              <a:defRPr sz="4000"/>
            </a:lvl4pPr>
            <a:lvl5pPr lvl="4" algn="ctr" rtl="0">
              <a:spcBef>
                <a:spcPts val="0"/>
              </a:spcBef>
              <a:buSzPct val="100000"/>
              <a:defRPr sz="4000"/>
            </a:lvl5pPr>
            <a:lvl6pPr lvl="5" algn="ctr" rtl="0">
              <a:spcBef>
                <a:spcPts val="0"/>
              </a:spcBef>
              <a:buSzPct val="100000"/>
              <a:defRPr sz="4000"/>
            </a:lvl6pPr>
            <a:lvl7pPr lvl="6" algn="ctr" rtl="0">
              <a:spcBef>
                <a:spcPts val="0"/>
              </a:spcBef>
              <a:buSzPct val="100000"/>
              <a:defRPr sz="4000"/>
            </a:lvl7pPr>
            <a:lvl8pPr lvl="7" algn="ctr" rtl="0">
              <a:spcBef>
                <a:spcPts val="0"/>
              </a:spcBef>
              <a:buSzPct val="100000"/>
              <a:defRPr sz="4000"/>
            </a:lvl8pPr>
            <a:lvl9pPr lvl="8" algn="ctr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reencast.com/t/AcMqCux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26883277-134256172303383202.preview.editmysite.com/uploads/2/6/8/8/26883277/monthly_book_report_calendar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6883277-134256172303383202.preview.editmysite.com/uploads/2/6/8/8/26883277/notetaking_page_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Book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607600" y="321675"/>
            <a:ext cx="4045200" cy="150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Problem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1"/>
                </a:solidFill>
              </a:rPr>
              <a:t>Paragraph 4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2"/>
          </p:nvPr>
        </p:nvSpPr>
        <p:spPr>
          <a:xfrm>
            <a:off x="393900" y="1039350"/>
            <a:ext cx="84726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What is the main problem? 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Font typeface="Roboto Slab"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How did characters try to solve the problem?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Font typeface="Roboto Slab"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What was the character's  reaction to the problem?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Roboto Slab"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Events that caused problem to worsen or improve?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Roboto Slab"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How did the problem cause characters to interact with one another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Plot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accent1"/>
                </a:solidFill>
              </a:rPr>
              <a:t>Paragraph 4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Is there a theme to the book?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Moral or lesson to be learned?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Did the author follow a particular pattern?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875" y="3305575"/>
            <a:ext cx="2076524" cy="160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607600" y="321675"/>
            <a:ext cx="4045200" cy="150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Solution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1"/>
                </a:solidFill>
              </a:rPr>
              <a:t>Paragraph 5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393900" y="1039350"/>
            <a:ext cx="84726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How did main characters overcome the problem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Roboto Slab"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What was the solution?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Roboto Slab"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What events lead up to the solution?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</a:pPr>
            <a:r>
              <a:rPr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Any surprises or suspense?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0" y="0"/>
            <a:ext cx="9161099" cy="2484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133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Conclusion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accent1"/>
                </a:solidFill>
              </a:rPr>
              <a:t>Paragraph 5</a:t>
            </a:r>
            <a:r>
              <a:rPr lang="en">
                <a:solidFill>
                  <a:schemeClr val="accent1"/>
                </a:solidFill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90" name="Shape 190"/>
          <p:cNvGrpSpPr/>
          <p:nvPr/>
        </p:nvGrpSpPr>
        <p:grpSpPr>
          <a:xfrm>
            <a:off x="1211306" y="1705030"/>
            <a:ext cx="1233484" cy="1233484"/>
            <a:chOff x="1700549" y="1498631"/>
            <a:chExt cx="1053900" cy="1053900"/>
          </a:xfrm>
        </p:grpSpPr>
        <p:sp>
          <p:nvSpPr>
            <p:cNvPr id="191" name="Shape 191"/>
            <p:cNvSpPr/>
            <p:nvPr/>
          </p:nvSpPr>
          <p:spPr>
            <a:xfrm>
              <a:off x="1700549" y="1498631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956449" y="1729405"/>
              <a:ext cx="542100" cy="515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2583322" y="1705030"/>
            <a:ext cx="1233484" cy="1233484"/>
            <a:chOff x="2872812" y="1498619"/>
            <a:chExt cx="1053900" cy="1053900"/>
          </a:xfrm>
        </p:grpSpPr>
        <p:sp>
          <p:nvSpPr>
            <p:cNvPr id="194" name="Shape 194"/>
            <p:cNvSpPr/>
            <p:nvPr/>
          </p:nvSpPr>
          <p:spPr>
            <a:xfrm>
              <a:off x="2872812" y="1498619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3128712" y="1729417"/>
              <a:ext cx="542100" cy="515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Shape 196"/>
          <p:cNvGrpSpPr/>
          <p:nvPr/>
        </p:nvGrpSpPr>
        <p:grpSpPr>
          <a:xfrm>
            <a:off x="3955309" y="1705029"/>
            <a:ext cx="1233484" cy="1233484"/>
            <a:chOff x="4045049" y="1484544"/>
            <a:chExt cx="1053900" cy="1053900"/>
          </a:xfrm>
        </p:grpSpPr>
        <p:sp>
          <p:nvSpPr>
            <p:cNvPr id="197" name="Shape 197"/>
            <p:cNvSpPr/>
            <p:nvPr/>
          </p:nvSpPr>
          <p:spPr>
            <a:xfrm>
              <a:off x="4045049" y="1484544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4300949" y="1715342"/>
              <a:ext cx="542100" cy="515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5327310" y="1705030"/>
            <a:ext cx="1233484" cy="1233484"/>
            <a:chOff x="5217299" y="1498631"/>
            <a:chExt cx="1053900" cy="1053900"/>
          </a:xfrm>
        </p:grpSpPr>
        <p:sp>
          <p:nvSpPr>
            <p:cNvPr id="200" name="Shape 200"/>
            <p:cNvSpPr/>
            <p:nvPr/>
          </p:nvSpPr>
          <p:spPr>
            <a:xfrm>
              <a:off x="5217299" y="1498631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5473199" y="1729430"/>
              <a:ext cx="542100" cy="515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Shape 202"/>
          <p:cNvGrpSpPr/>
          <p:nvPr/>
        </p:nvGrpSpPr>
        <p:grpSpPr>
          <a:xfrm>
            <a:off x="6699312" y="1705030"/>
            <a:ext cx="1233484" cy="1233484"/>
            <a:chOff x="6389549" y="1498631"/>
            <a:chExt cx="1053900" cy="1053900"/>
          </a:xfrm>
        </p:grpSpPr>
        <p:sp>
          <p:nvSpPr>
            <p:cNvPr id="203" name="Shape 203"/>
            <p:cNvSpPr/>
            <p:nvPr/>
          </p:nvSpPr>
          <p:spPr>
            <a:xfrm>
              <a:off x="6389549" y="1498631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6645450" y="1729430"/>
              <a:ext cx="542100" cy="515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body" idx="4294967295"/>
          </p:nvPr>
        </p:nvSpPr>
        <p:spPr>
          <a:xfrm>
            <a:off x="311700" y="3198825"/>
            <a:ext cx="8520599" cy="160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Would you recommend this book? </a:t>
            </a:r>
            <a:br>
              <a:rPr lang="en" sz="24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Write your opinion.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907150" y="528975"/>
            <a:ext cx="3477900" cy="1508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5413625" y="1170500"/>
            <a:ext cx="6482700" cy="75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54225" y="341525"/>
            <a:ext cx="8535900" cy="61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Choosing a Book!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326375" y="1013100"/>
            <a:ext cx="49962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 to Ask: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it a chapter Book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the book in your Lexile range?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it a book you haven’t read before?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it a Reading Counts Quiz book?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Have you conferenced with Miss Frueh to approve the book? 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098500" y="742725"/>
            <a:ext cx="3219000" cy="108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 dirty="0"/>
              <a:t>Click </a:t>
            </a:r>
            <a:r>
              <a:rPr lang="en" sz="2400" b="1" u="sng" dirty="0">
                <a:solidFill>
                  <a:schemeClr val="accent3"/>
                </a:solidFill>
                <a:hlinkClick r:id="rId3"/>
              </a:rPr>
              <a:t>here</a:t>
            </a:r>
            <a:r>
              <a:rPr lang="en" sz="2400" b="1" dirty="0"/>
              <a:t> for an example!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66800" y="117350"/>
            <a:ext cx="6228600" cy="1506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Set timeline to finish book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262700" y="3579375"/>
            <a:ext cx="4045200" cy="9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Leave at least 10 days to write report 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366800" y="1170500"/>
            <a:ext cx="3837000" cy="340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Questions to ask: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When is report due?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How long is the book?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How many pages need to be read each day?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278" y="2307250"/>
            <a:ext cx="3548299" cy="26622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5008450" y="1148000"/>
            <a:ext cx="3072600" cy="945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Use the Monthly Book Report Calendar to help set a timeline.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Click </a:t>
            </a:r>
            <a:r>
              <a:rPr lang="en" b="1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4"/>
              </a:rPr>
              <a:t>HERE</a:t>
            </a:r>
            <a:r>
              <a:rPr lang="en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While reading your book...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4294967295"/>
          </p:nvPr>
        </p:nvSpPr>
        <p:spPr>
          <a:xfrm>
            <a:off x="508725" y="1264975"/>
            <a:ext cx="8416500" cy="5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</a:rPr>
              <a:t>Take notes while reading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</a:rPr>
              <a:t>Ask questions about difficult words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</a:rPr>
              <a:t>Make predictions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</a:rPr>
              <a:t>Identify key details of the book	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*Setting *Characters *Problem *Solution</a:t>
            </a:r>
            <a:r>
              <a:rPr lang="en" sz="2400">
                <a:solidFill>
                  <a:schemeClr val="accent5"/>
                </a:solidFill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accent5"/>
              </a:solidFill>
            </a:endParaRPr>
          </a:p>
        </p:txBody>
      </p:sp>
      <p:sp>
        <p:nvSpPr>
          <p:cNvPr id="88" name="Shape 88"/>
          <p:cNvSpPr/>
          <p:nvPr/>
        </p:nvSpPr>
        <p:spPr>
          <a:xfrm>
            <a:off x="5942183" y="3168267"/>
            <a:ext cx="2656200" cy="16659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 dirty="0"/>
              <a:t>You will need: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book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place to read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Pencil </a:t>
            </a:r>
            <a:endParaRPr lang="en" dirty="0" smtClean="0"/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 smtClean="0"/>
              <a:t>Notetaking Page</a:t>
            </a:r>
            <a:endParaRPr lang="en" dirty="0" smtClean="0"/>
          </a:p>
          <a:p>
            <a:pPr marL="228600" lvl="0">
              <a:spcBef>
                <a:spcPts val="0"/>
              </a:spcBef>
            </a:pPr>
            <a:r>
              <a:rPr lang="en" u="sng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otetaking </a:t>
            </a:r>
            <a:r>
              <a:rPr lang="en" u="sng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page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1598199" y="1415350"/>
            <a:ext cx="6642000" cy="14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Elements of Your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Book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Introduction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accent1"/>
                </a:solidFill>
              </a:rPr>
              <a:t>Paragraph 1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11700" y="1106000"/>
            <a:ext cx="6366600" cy="37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Should include: 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●"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Book title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●"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Author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●"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Genre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●"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Reading level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●"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Transition to next paragraph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6599525" y="2535225"/>
            <a:ext cx="1980900" cy="1733400"/>
          </a:xfrm>
          <a:prstGeom prst="octagon">
            <a:avLst>
              <a:gd name="adj" fmla="val 29289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>
                <a:latin typeface="Roboto Slab"/>
                <a:ea typeface="Roboto Slab"/>
                <a:cs typeface="Roboto Slab"/>
                <a:sym typeface="Roboto Slab"/>
              </a:rPr>
              <a:t>Use complete sentences!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0"/>
            <a:ext cx="9161099" cy="2484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Major Characters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accent1"/>
                </a:solidFill>
              </a:rPr>
              <a:t>Paragraph 2 </a:t>
            </a:r>
          </a:p>
        </p:txBody>
      </p:sp>
      <p:grpSp>
        <p:nvGrpSpPr>
          <p:cNvPr id="107" name="Shape 107"/>
          <p:cNvGrpSpPr/>
          <p:nvPr/>
        </p:nvGrpSpPr>
        <p:grpSpPr>
          <a:xfrm>
            <a:off x="431475" y="1366424"/>
            <a:ext cx="1644324" cy="1644299"/>
            <a:chOff x="431475" y="1351550"/>
            <a:chExt cx="1644324" cy="1644299"/>
          </a:xfrm>
        </p:grpSpPr>
        <p:sp>
          <p:nvSpPr>
            <p:cNvPr id="108" name="Shape 108"/>
            <p:cNvSpPr/>
            <p:nvPr/>
          </p:nvSpPr>
          <p:spPr>
            <a:xfrm>
              <a:off x="431500" y="1351550"/>
              <a:ext cx="1644299" cy="16442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09" name="Shape 109" descr="Cartoonish illustration of a woman with purple hair"/>
            <p:cNvPicPr preferRelativeResize="0"/>
            <p:nvPr/>
          </p:nvPicPr>
          <p:blipFill rotWithShape="1">
            <a:blip r:embed="rId3">
              <a:alphaModFix/>
            </a:blip>
            <a:srcRect l="-6205" t="-12422" r="-6216"/>
            <a:stretch/>
          </p:blipFill>
          <p:spPr>
            <a:xfrm>
              <a:off x="431475" y="1351550"/>
              <a:ext cx="1644299" cy="1644299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10" name="Shape 110"/>
          <p:cNvSpPr txBox="1">
            <a:spLocks noGrp="1"/>
          </p:cNvSpPr>
          <p:nvPr>
            <p:ph type="body" idx="4294967295"/>
          </p:nvPr>
        </p:nvSpPr>
        <p:spPr>
          <a:xfrm>
            <a:off x="164950" y="3108899"/>
            <a:ext cx="2177399" cy="43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</a:rPr>
              <a:t>Casey Baumer</a:t>
            </a:r>
          </a:p>
        </p:txBody>
      </p:sp>
      <p:cxnSp>
        <p:nvCxnSpPr>
          <p:cNvPr id="111" name="Shape 111"/>
          <p:cNvCxnSpPr/>
          <p:nvPr/>
        </p:nvCxnSpPr>
        <p:spPr>
          <a:xfrm>
            <a:off x="1118175" y="3613372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12" name="Shape 112"/>
          <p:cNvGrpSpPr/>
          <p:nvPr/>
        </p:nvGrpSpPr>
        <p:grpSpPr>
          <a:xfrm>
            <a:off x="2649462" y="1351550"/>
            <a:ext cx="1644299" cy="1659174"/>
            <a:chOff x="2649450" y="1351550"/>
            <a:chExt cx="1644299" cy="1659174"/>
          </a:xfrm>
        </p:grpSpPr>
        <p:sp>
          <p:nvSpPr>
            <p:cNvPr id="113" name="Shape 113"/>
            <p:cNvSpPr/>
            <p:nvPr/>
          </p:nvSpPr>
          <p:spPr>
            <a:xfrm>
              <a:off x="2649450" y="1351550"/>
              <a:ext cx="1644299" cy="16442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14" name="Shape 114" descr="Cartoonish illustration of a boy in a yellow shirt"/>
            <p:cNvPicPr preferRelativeResize="0"/>
            <p:nvPr/>
          </p:nvPicPr>
          <p:blipFill rotWithShape="1">
            <a:blip r:embed="rId4">
              <a:alphaModFix/>
            </a:blip>
            <a:srcRect l="-8182" t="-12397" r="-4214"/>
            <a:stretch/>
          </p:blipFill>
          <p:spPr>
            <a:xfrm>
              <a:off x="2649450" y="1366424"/>
              <a:ext cx="1644299" cy="1644299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2374558" y="3108899"/>
            <a:ext cx="2177399" cy="43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</a:rPr>
              <a:t>Jude Parker</a:t>
            </a:r>
          </a:p>
        </p:txBody>
      </p:sp>
      <p:cxnSp>
        <p:nvCxnSpPr>
          <p:cNvPr id="116" name="Shape 116"/>
          <p:cNvCxnSpPr/>
          <p:nvPr/>
        </p:nvCxnSpPr>
        <p:spPr>
          <a:xfrm>
            <a:off x="3327800" y="3613372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17" name="Shape 117"/>
          <p:cNvGrpSpPr/>
          <p:nvPr/>
        </p:nvGrpSpPr>
        <p:grpSpPr>
          <a:xfrm>
            <a:off x="4867425" y="1366424"/>
            <a:ext cx="1644312" cy="1644299"/>
            <a:chOff x="4867412" y="1351550"/>
            <a:chExt cx="1644312" cy="1644299"/>
          </a:xfrm>
        </p:grpSpPr>
        <p:sp>
          <p:nvSpPr>
            <p:cNvPr id="118" name="Shape 118"/>
            <p:cNvSpPr/>
            <p:nvPr/>
          </p:nvSpPr>
          <p:spPr>
            <a:xfrm>
              <a:off x="4867412" y="1351550"/>
              <a:ext cx="1644299" cy="16442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19" name="Shape 119" descr="Cartoonish illustration of a woman with orange hair"/>
            <p:cNvPicPr preferRelativeResize="0"/>
            <p:nvPr/>
          </p:nvPicPr>
          <p:blipFill rotWithShape="1">
            <a:blip r:embed="rId5">
              <a:alphaModFix/>
            </a:blip>
            <a:srcRect l="-4969" t="-9938" r="-4969"/>
            <a:stretch/>
          </p:blipFill>
          <p:spPr>
            <a:xfrm>
              <a:off x="4867425" y="1351550"/>
              <a:ext cx="1644299" cy="1644299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20" name="Shape 120"/>
          <p:cNvSpPr txBox="1">
            <a:spLocks noGrp="1"/>
          </p:cNvSpPr>
          <p:nvPr>
            <p:ph type="body" idx="4294967295"/>
          </p:nvPr>
        </p:nvSpPr>
        <p:spPr>
          <a:xfrm>
            <a:off x="4584179" y="3108899"/>
            <a:ext cx="2177399" cy="43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</a:rPr>
              <a:t>Ashley Wilson</a:t>
            </a:r>
          </a:p>
        </p:txBody>
      </p:sp>
      <p:cxnSp>
        <p:nvCxnSpPr>
          <p:cNvPr id="121" name="Shape 121"/>
          <p:cNvCxnSpPr/>
          <p:nvPr/>
        </p:nvCxnSpPr>
        <p:spPr>
          <a:xfrm>
            <a:off x="5554075" y="3613372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22" name="Shape 122"/>
          <p:cNvGrpSpPr/>
          <p:nvPr/>
        </p:nvGrpSpPr>
        <p:grpSpPr>
          <a:xfrm>
            <a:off x="7085400" y="1366424"/>
            <a:ext cx="1644300" cy="1644299"/>
            <a:chOff x="7085400" y="1351550"/>
            <a:chExt cx="1644300" cy="1644299"/>
          </a:xfrm>
        </p:grpSpPr>
        <p:sp>
          <p:nvSpPr>
            <p:cNvPr id="123" name="Shape 123"/>
            <p:cNvSpPr/>
            <p:nvPr/>
          </p:nvSpPr>
          <p:spPr>
            <a:xfrm>
              <a:off x="7085400" y="1351550"/>
              <a:ext cx="1644299" cy="16442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24" name="Shape 124" descr="Cartoonish illustration of a man in a blue shirt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7085400" y="1351550"/>
              <a:ext cx="1644299" cy="1644299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25" name="Shape 125"/>
          <p:cNvSpPr txBox="1">
            <a:spLocks noGrp="1"/>
          </p:cNvSpPr>
          <p:nvPr>
            <p:ph type="body" idx="4294967295"/>
          </p:nvPr>
        </p:nvSpPr>
        <p:spPr>
          <a:xfrm>
            <a:off x="6793800" y="3108899"/>
            <a:ext cx="2177399" cy="43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</a:rPr>
              <a:t>Jake Tanner</a:t>
            </a:r>
          </a:p>
        </p:txBody>
      </p:sp>
      <p:cxnSp>
        <p:nvCxnSpPr>
          <p:cNvPr id="126" name="Shape 126"/>
          <p:cNvCxnSpPr/>
          <p:nvPr/>
        </p:nvCxnSpPr>
        <p:spPr>
          <a:xfrm>
            <a:off x="7747050" y="3613372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7" name="Shape 127"/>
          <p:cNvSpPr txBox="1"/>
          <p:nvPr/>
        </p:nvSpPr>
        <p:spPr>
          <a:xfrm>
            <a:off x="120900" y="4063025"/>
            <a:ext cx="8902200" cy="8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The characters that are critical in making the book come to life.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Minor Characters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accent1"/>
                </a:solidFill>
              </a:rPr>
              <a:t>Paragraph 2 </a:t>
            </a:r>
          </a:p>
        </p:txBody>
      </p:sp>
      <p:grpSp>
        <p:nvGrpSpPr>
          <p:cNvPr id="134" name="Shape 134"/>
          <p:cNvGrpSpPr/>
          <p:nvPr/>
        </p:nvGrpSpPr>
        <p:grpSpPr>
          <a:xfrm>
            <a:off x="431475" y="1366424"/>
            <a:ext cx="1644325" cy="1644300"/>
            <a:chOff x="431475" y="1351550"/>
            <a:chExt cx="1644325" cy="1644300"/>
          </a:xfrm>
        </p:grpSpPr>
        <p:sp>
          <p:nvSpPr>
            <p:cNvPr id="135" name="Shape 135"/>
            <p:cNvSpPr/>
            <p:nvPr/>
          </p:nvSpPr>
          <p:spPr>
            <a:xfrm>
              <a:off x="431500" y="1351550"/>
              <a:ext cx="1644300" cy="164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36" name="Shape 136" descr="Cartoonish illustration of a woman with purple hair"/>
            <p:cNvPicPr preferRelativeResize="0"/>
            <p:nvPr/>
          </p:nvPicPr>
          <p:blipFill rotWithShape="1">
            <a:blip r:embed="rId3">
              <a:alphaModFix/>
            </a:blip>
            <a:srcRect l="-6205" t="-12422" r="-6216"/>
            <a:stretch/>
          </p:blipFill>
          <p:spPr>
            <a:xfrm>
              <a:off x="431475" y="1351550"/>
              <a:ext cx="1644300" cy="16443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37" name="Shape 137"/>
          <p:cNvSpPr txBox="1">
            <a:spLocks noGrp="1"/>
          </p:cNvSpPr>
          <p:nvPr>
            <p:ph type="body" idx="4294967295"/>
          </p:nvPr>
        </p:nvSpPr>
        <p:spPr>
          <a:xfrm>
            <a:off x="164950" y="3108899"/>
            <a:ext cx="2177400" cy="43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</a:rPr>
              <a:t>Mrs. Street</a:t>
            </a:r>
          </a:p>
        </p:txBody>
      </p:sp>
      <p:cxnSp>
        <p:nvCxnSpPr>
          <p:cNvPr id="138" name="Shape 138"/>
          <p:cNvCxnSpPr/>
          <p:nvPr/>
        </p:nvCxnSpPr>
        <p:spPr>
          <a:xfrm>
            <a:off x="1118175" y="3613372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39" name="Shape 139"/>
          <p:cNvGrpSpPr/>
          <p:nvPr/>
        </p:nvGrpSpPr>
        <p:grpSpPr>
          <a:xfrm>
            <a:off x="2649462" y="1351550"/>
            <a:ext cx="1644300" cy="1659174"/>
            <a:chOff x="2649450" y="1351550"/>
            <a:chExt cx="1644300" cy="1659174"/>
          </a:xfrm>
        </p:grpSpPr>
        <p:sp>
          <p:nvSpPr>
            <p:cNvPr id="140" name="Shape 140"/>
            <p:cNvSpPr/>
            <p:nvPr/>
          </p:nvSpPr>
          <p:spPr>
            <a:xfrm>
              <a:off x="2649450" y="1351550"/>
              <a:ext cx="1644300" cy="164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41" name="Shape 141" descr="Cartoonish illustration of a boy in a yellow shirt"/>
            <p:cNvPicPr preferRelativeResize="0"/>
            <p:nvPr/>
          </p:nvPicPr>
          <p:blipFill rotWithShape="1">
            <a:blip r:embed="rId4">
              <a:alphaModFix/>
            </a:blip>
            <a:srcRect l="-8182" t="-12397" r="-4214"/>
            <a:stretch/>
          </p:blipFill>
          <p:spPr>
            <a:xfrm>
              <a:off x="2649450" y="1366424"/>
              <a:ext cx="1644300" cy="16443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42" name="Shape 142"/>
          <p:cNvSpPr txBox="1">
            <a:spLocks noGrp="1"/>
          </p:cNvSpPr>
          <p:nvPr>
            <p:ph type="body" idx="4294967295"/>
          </p:nvPr>
        </p:nvSpPr>
        <p:spPr>
          <a:xfrm>
            <a:off x="2374558" y="3108899"/>
            <a:ext cx="2177400" cy="43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</a:rPr>
              <a:t>Mr. Jones</a:t>
            </a:r>
          </a:p>
        </p:txBody>
      </p:sp>
      <p:cxnSp>
        <p:nvCxnSpPr>
          <p:cNvPr id="143" name="Shape 143"/>
          <p:cNvCxnSpPr/>
          <p:nvPr/>
        </p:nvCxnSpPr>
        <p:spPr>
          <a:xfrm>
            <a:off x="3327800" y="3613372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4867425" y="1366424"/>
            <a:ext cx="1644312" cy="1644300"/>
            <a:chOff x="4867412" y="1351550"/>
            <a:chExt cx="1644312" cy="1644300"/>
          </a:xfrm>
        </p:grpSpPr>
        <p:sp>
          <p:nvSpPr>
            <p:cNvPr id="145" name="Shape 145"/>
            <p:cNvSpPr/>
            <p:nvPr/>
          </p:nvSpPr>
          <p:spPr>
            <a:xfrm>
              <a:off x="4867412" y="1351550"/>
              <a:ext cx="1644300" cy="164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46" name="Shape 146" descr="Cartoonish illustration of a woman with orange hair"/>
            <p:cNvPicPr preferRelativeResize="0"/>
            <p:nvPr/>
          </p:nvPicPr>
          <p:blipFill rotWithShape="1">
            <a:blip r:embed="rId5">
              <a:alphaModFix/>
            </a:blip>
            <a:srcRect l="-4969" t="-9938" r="-4969"/>
            <a:stretch/>
          </p:blipFill>
          <p:spPr>
            <a:xfrm>
              <a:off x="4867425" y="1351550"/>
              <a:ext cx="1644300" cy="16443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47" name="Shape 147"/>
          <p:cNvSpPr txBox="1">
            <a:spLocks noGrp="1"/>
          </p:cNvSpPr>
          <p:nvPr>
            <p:ph type="body" idx="4294967295"/>
          </p:nvPr>
        </p:nvSpPr>
        <p:spPr>
          <a:xfrm>
            <a:off x="4584179" y="3108899"/>
            <a:ext cx="2177400" cy="43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</a:rPr>
              <a:t>Suzie </a:t>
            </a:r>
          </a:p>
        </p:txBody>
      </p:sp>
      <p:cxnSp>
        <p:nvCxnSpPr>
          <p:cNvPr id="148" name="Shape 148"/>
          <p:cNvCxnSpPr/>
          <p:nvPr/>
        </p:nvCxnSpPr>
        <p:spPr>
          <a:xfrm>
            <a:off x="5554075" y="3613372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49" name="Shape 149"/>
          <p:cNvGrpSpPr/>
          <p:nvPr/>
        </p:nvGrpSpPr>
        <p:grpSpPr>
          <a:xfrm>
            <a:off x="7085400" y="1366424"/>
            <a:ext cx="1644300" cy="1644300"/>
            <a:chOff x="7085400" y="1351550"/>
            <a:chExt cx="1644300" cy="1644300"/>
          </a:xfrm>
        </p:grpSpPr>
        <p:sp>
          <p:nvSpPr>
            <p:cNvPr id="150" name="Shape 150"/>
            <p:cNvSpPr/>
            <p:nvPr/>
          </p:nvSpPr>
          <p:spPr>
            <a:xfrm>
              <a:off x="7085400" y="1351550"/>
              <a:ext cx="1644300" cy="164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51" name="Shape 151" descr="Cartoonish illustration of a man in a blue shirt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7085400" y="1351550"/>
              <a:ext cx="1644300" cy="16443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52" name="Shape 152"/>
          <p:cNvSpPr txBox="1">
            <a:spLocks noGrp="1"/>
          </p:cNvSpPr>
          <p:nvPr>
            <p:ph type="body" idx="4294967295"/>
          </p:nvPr>
        </p:nvSpPr>
        <p:spPr>
          <a:xfrm>
            <a:off x="6793800" y="3108899"/>
            <a:ext cx="2177400" cy="43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</a:rPr>
              <a:t>James</a:t>
            </a:r>
          </a:p>
        </p:txBody>
      </p:sp>
      <p:cxnSp>
        <p:nvCxnSpPr>
          <p:cNvPr id="153" name="Shape 153"/>
          <p:cNvCxnSpPr/>
          <p:nvPr/>
        </p:nvCxnSpPr>
        <p:spPr>
          <a:xfrm>
            <a:off x="7747050" y="3613372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4" name="Shape 154"/>
          <p:cNvSpPr txBox="1"/>
          <p:nvPr/>
        </p:nvSpPr>
        <p:spPr>
          <a:xfrm>
            <a:off x="371400" y="3837925"/>
            <a:ext cx="8358300" cy="92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Characters who help the major characters but have very little role in the actual story line</a:t>
            </a:r>
            <a:r>
              <a:rPr lang="en" sz="1800">
                <a:solidFill>
                  <a:srgbClr val="FFFFFF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Setting 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accent1"/>
                </a:solidFill>
              </a:rPr>
              <a:t>Paragraph 3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4294967295"/>
          </p:nvPr>
        </p:nvSpPr>
        <p:spPr>
          <a:xfrm>
            <a:off x="311700" y="1195200"/>
            <a:ext cx="3853200" cy="5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</a:rPr>
              <a:t>Where did it happen?</a:t>
            </a:r>
          </a:p>
        </p:txBody>
      </p:sp>
      <p:cxnSp>
        <p:nvCxnSpPr>
          <p:cNvPr id="161" name="Shape 161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4905750" y="1201618"/>
            <a:ext cx="3853200" cy="5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</a:rPr>
              <a:t>How about when??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needed include background of culture, city, and events of time period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year was it?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accent5"/>
              </a:solidFill>
            </a:endParaRPr>
          </a:p>
        </p:txBody>
      </p:sp>
      <p:cxnSp>
        <p:nvCxnSpPr>
          <p:cNvPr id="163" name="Shape 163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" name="Shape 164"/>
          <p:cNvSpPr txBox="1"/>
          <p:nvPr/>
        </p:nvSpPr>
        <p:spPr>
          <a:xfrm>
            <a:off x="418675" y="1353625"/>
            <a:ext cx="3000000" cy="18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Detailed description of main setting locations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372</Words>
  <Application>Microsoft Office PowerPoint</Application>
  <PresentationFormat>On-screen Show (16:9)</PresentationFormat>
  <Paragraphs>82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Roboto</vt:lpstr>
      <vt:lpstr>Arial</vt:lpstr>
      <vt:lpstr>Roboto Slab</vt:lpstr>
      <vt:lpstr>marina</vt:lpstr>
      <vt:lpstr>Book Reports</vt:lpstr>
      <vt:lpstr>Choosing a Book!</vt:lpstr>
      <vt:lpstr>Set timeline to finish book </vt:lpstr>
      <vt:lpstr>While reading your book...</vt:lpstr>
      <vt:lpstr>Elements of Your  Book Report</vt:lpstr>
      <vt:lpstr>Introduction  Paragraph 1</vt:lpstr>
      <vt:lpstr>Major Characters  Paragraph 2 </vt:lpstr>
      <vt:lpstr>Minor Characters Paragraph 2 </vt:lpstr>
      <vt:lpstr>Setting   Paragraph 3</vt:lpstr>
      <vt:lpstr>Problem Paragraph 4 </vt:lpstr>
      <vt:lpstr>Plot Paragraph 4</vt:lpstr>
      <vt:lpstr>Solution Paragraph 5 </vt:lpstr>
      <vt:lpstr>Conclusion Paragraph 5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Reports</dc:title>
  <dc:creator>Megan Frueh</dc:creator>
  <cp:lastModifiedBy>Megan Frueh</cp:lastModifiedBy>
  <cp:revision>1</cp:revision>
  <dcterms:modified xsi:type="dcterms:W3CDTF">2016-06-25T15:30:23Z</dcterms:modified>
</cp:coreProperties>
</file>